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5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60"/>
  </p:notesMasterIdLst>
  <p:sldIdLst>
    <p:sldId id="256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96" r:id="rId12"/>
    <p:sldId id="374" r:id="rId13"/>
    <p:sldId id="375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97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8" r:id="rId31"/>
    <p:sldId id="393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99" r:id="rId40"/>
    <p:sldId id="364" r:id="rId41"/>
    <p:sldId id="365" r:id="rId42"/>
    <p:sldId id="395" r:id="rId43"/>
    <p:sldId id="334" r:id="rId44"/>
    <p:sldId id="335" r:id="rId45"/>
    <p:sldId id="337" r:id="rId46"/>
    <p:sldId id="338" r:id="rId47"/>
    <p:sldId id="400" r:id="rId48"/>
    <p:sldId id="401" r:id="rId49"/>
    <p:sldId id="402" r:id="rId50"/>
    <p:sldId id="355" r:id="rId51"/>
    <p:sldId id="349" r:id="rId52"/>
    <p:sldId id="276" r:id="rId53"/>
    <p:sldId id="302" r:id="rId54"/>
    <p:sldId id="305" r:id="rId55"/>
    <p:sldId id="403" r:id="rId56"/>
    <p:sldId id="404" r:id="rId57"/>
    <p:sldId id="306" r:id="rId58"/>
    <p:sldId id="405" r:id="rId59"/>
  </p:sldIdLst>
  <p:sldSz cx="10160000" cy="5715000"/>
  <p:notesSz cx="6735763" cy="9866313"/>
  <p:defaultTextStyle>
    <a:defPPr>
      <a:defRPr lang="ru-RU"/>
    </a:defPPr>
    <a:lvl1pPr marL="0" algn="l" defTabSz="739201" rtl="0" latinLnBrk="0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600" algn="l" defTabSz="739201" rtl="0" latinLnBrk="0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201" algn="l" defTabSz="739201" rtl="0" latinLnBrk="0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8801" algn="l" defTabSz="739201" rtl="0" latinLnBrk="0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8402" algn="l" defTabSz="739201" rtl="0" latinLnBrk="0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8002" algn="l" defTabSz="739201" rtl="0" latinLnBrk="0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7603" algn="l" defTabSz="739201" rtl="0" latinLnBrk="0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7203" algn="l" defTabSz="739201" rtl="0" latinLnBrk="0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6804" algn="l" defTabSz="739201" rtl="0" latinLnBrk="0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 userDrawn="1">
          <p15:clr>
            <a:srgbClr val="A4A3A4"/>
          </p15:clr>
        </p15:guide>
        <p15:guide id="2" pos="320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5DB"/>
    <a:srgbClr val="A162D0"/>
    <a:srgbClr val="533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4" autoAdjust="0"/>
    <p:restoredTop sz="94671" autoAdjust="0"/>
  </p:normalViewPr>
  <p:slideViewPr>
    <p:cSldViewPr>
      <p:cViewPr>
        <p:scale>
          <a:sx n="80" d="100"/>
          <a:sy n="80" d="100"/>
        </p:scale>
        <p:origin x="-744" y="-90"/>
      </p:cViewPr>
      <p:guideLst>
        <p:guide orient="horz" pos="1800"/>
        <p:guide pos="3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0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0;&#1091;&#1088;&#1089;&#1099;%20&#1079;&#1072;&#1084;.&#1076;&#1080;&#1088;.&#1087;&#1086;%20&#1059;&#1056;%202013-14\20.01.14\&#1076;&#1080;&#1072;&#1075;&#1088;.&#1088;&#1077;&#1081;&#1090;&#1080;&#1085;&#1075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7.8229109156018425E-2"/>
                  <c:y val="-2.107608503958130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1" dirty="0"/>
                      <a:t>50%</a:t>
                    </a:r>
                    <a:endParaRPr lang="ru-RU" sz="1600" b="1" i="1" dirty="0"/>
                  </a:p>
                  <a:p>
                    <a:r>
                      <a: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500 баллов</a:t>
                    </a:r>
                    <a:endParaRPr lang="en-US" sz="1800" b="1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1070239835365715E-2"/>
                  <c:y val="-3.37813765904272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1" dirty="0"/>
                      <a:t>21</a:t>
                    </a:r>
                    <a:r>
                      <a:rPr lang="ru-RU" sz="1600" b="1" i="1" dirty="0"/>
                      <a:t>,5</a:t>
                    </a:r>
                    <a:r>
                      <a:rPr lang="en-US" sz="1600" b="1" i="1" dirty="0"/>
                      <a:t>%</a:t>
                    </a:r>
                    <a:endParaRPr lang="ru-RU" sz="1600" b="1" i="1" dirty="0"/>
                  </a:p>
                  <a:p>
                    <a:r>
                      <a: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215 баллов</a:t>
                    </a:r>
                    <a:endParaRPr lang="en-US" sz="1800" b="1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3264017476094663E-3"/>
                  <c:y val="4.818155672923220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1" dirty="0"/>
                      <a:t>16%</a:t>
                    </a:r>
                    <a:r>
                      <a:rPr lang="ru-RU" sz="1600" b="1" i="1" dirty="0"/>
                      <a:t> </a:t>
                    </a:r>
                  </a:p>
                  <a:p>
                    <a:r>
                      <a: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160 баллов</a:t>
                    </a:r>
                    <a:endParaRPr lang="en-US" sz="1800" b="1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7306441280395113E-3"/>
                  <c:y val="2.888396430219622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1" dirty="0"/>
                      <a:t>6%</a:t>
                    </a:r>
                    <a:endParaRPr lang="ru-RU" sz="1600" b="1" i="1" dirty="0"/>
                  </a:p>
                  <a:p>
                    <a:r>
                      <a:rPr lang="ru-RU" sz="1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60 баллов</a:t>
                    </a:r>
                    <a:endParaRPr lang="en-US" sz="1800" b="1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838266251609163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6,5</a:t>
                    </a:r>
                    <a:r>
                      <a:rPr lang="en-US" sz="16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  <a:r>
                      <a:rPr lang="ru-RU" sz="16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</a:p>
                  <a:p>
                    <a:r>
                      <a:rPr lang="ru-RU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65 баллов</a:t>
                    </a:r>
                  </a:p>
                  <a:p>
                    <a:endParaRPr lang="en-US" sz="1600" b="1" i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Лист1!$C$5:$C$9</c:f>
              <c:strCache>
                <c:ptCount val="5"/>
                <c:pt idx="0">
                  <c:v>Учебная работа</c:v>
                </c:pt>
                <c:pt idx="1">
                  <c:v>Методическая работа</c:v>
                </c:pt>
                <c:pt idx="2">
                  <c:v>Воспитательная работа</c:v>
                </c:pt>
                <c:pt idx="3">
                  <c:v>Исполнительская дисциплина</c:v>
                </c:pt>
                <c:pt idx="4">
                  <c:v>Укрепление МТБ</c:v>
                </c:pt>
              </c:strCache>
            </c:strRef>
          </c:cat>
          <c:val>
            <c:numRef>
              <c:f>Лист1!$D$5:$D$9</c:f>
              <c:numCache>
                <c:formatCode>0.0%</c:formatCode>
                <c:ptCount val="5"/>
                <c:pt idx="0">
                  <c:v>0.5</c:v>
                </c:pt>
                <c:pt idx="1">
                  <c:v>0.21500000000000027</c:v>
                </c:pt>
                <c:pt idx="2">
                  <c:v>0.16000000000000031</c:v>
                </c:pt>
                <c:pt idx="3">
                  <c:v>6.0000000000000116E-2</c:v>
                </c:pt>
                <c:pt idx="4">
                  <c:v>6.5000000000000113E-2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278283106091505"/>
          <c:y val="5.6501576300518767E-2"/>
          <c:w val="0.3528969605349529"/>
          <c:h val="0.88045345756847904"/>
        </c:manualLayout>
      </c:layout>
      <c:overlay val="0"/>
      <c:spPr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2000" b="1">
              <a:latin typeface="Arial Rounded MT Bold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Сравнительная характеристика 3-х лет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728278087021559"/>
          <c:y val="0.18771163449774622"/>
          <c:w val="0.59599338928202117"/>
          <c:h val="0.6454530515127948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Максимальный балл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371.85</c:v>
                </c:pt>
                <c:pt idx="1">
                  <c:v>236.68</c:v>
                </c:pt>
                <c:pt idx="2">
                  <c:v>401.78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Минимальный балл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-165</c:v>
                </c:pt>
                <c:pt idx="1">
                  <c:v>-162.86000000000001</c:v>
                </c:pt>
                <c:pt idx="2">
                  <c:v>-250.5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811392"/>
        <c:axId val="24812544"/>
      </c:barChart>
      <c:catAx>
        <c:axId val="248113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24812544"/>
        <c:crossesAt val="-500"/>
        <c:auto val="1"/>
        <c:lblAlgn val="ctr"/>
        <c:lblOffset val="100"/>
        <c:noMultiLvlLbl val="0"/>
      </c:catAx>
      <c:valAx>
        <c:axId val="248125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4811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Сравнительная характеристика 3-х лет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764362925072466E-2"/>
          <c:y val="0.19988519794096951"/>
          <c:w val="0.66931878293891645"/>
          <c:h val="0.70092188830870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Максимальный балл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107</c:v>
                </c:pt>
                <c:pt idx="1">
                  <c:v>84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Минимальный балл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1093504"/>
        <c:axId val="123606144"/>
      </c:barChart>
      <c:catAx>
        <c:axId val="1210935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23606144"/>
        <c:crossesAt val="-50"/>
        <c:auto val="1"/>
        <c:lblAlgn val="ctr"/>
        <c:lblOffset val="100"/>
        <c:noMultiLvlLbl val="0"/>
      </c:catAx>
      <c:valAx>
        <c:axId val="1236061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1093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58920837317287"/>
          <c:y val="0.42533977706180792"/>
          <c:w val="0.25949675757811685"/>
          <c:h val="0.308052808947154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Сравнительная характеристика трех</a:t>
            </a:r>
            <a:r>
              <a:rPr lang="ru-RU" baseline="0" dirty="0" smtClean="0"/>
              <a:t> лет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571588664061482"/>
          <c:y val="0.13832885670655332"/>
          <c:w val="0.55774493906617306"/>
          <c:h val="0.744973597704830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Максимальный балл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60</c:v>
                </c:pt>
                <c:pt idx="1">
                  <c:v>57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Минимальный балл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-103</c:v>
                </c:pt>
                <c:pt idx="1">
                  <c:v>-74</c:v>
                </c:pt>
                <c:pt idx="2">
                  <c:v>-131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818752"/>
        <c:axId val="125820288"/>
      </c:barChart>
      <c:catAx>
        <c:axId val="125818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25820288"/>
        <c:crossesAt val="-200"/>
        <c:auto val="1"/>
        <c:lblAlgn val="ctr"/>
        <c:lblOffset val="100"/>
        <c:noMultiLvlLbl val="0"/>
      </c:catAx>
      <c:valAx>
        <c:axId val="1258202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5818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172438861603717"/>
          <c:y val="0.25654447980725459"/>
          <c:w val="0.268275611383963"/>
          <c:h val="0.352040405096601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Сравнительная</a:t>
            </a:r>
            <a:r>
              <a:rPr lang="ru-RU" baseline="0" dirty="0" smtClean="0"/>
              <a:t> характеристика 3-х лет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905769582022833"/>
          <c:y val="0.16657099828414126"/>
          <c:w val="0.53253800584274835"/>
          <c:h val="0.7232146531043874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Максимальный балл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44</c:v>
                </c:pt>
                <c:pt idx="1">
                  <c:v>31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Минимальный балл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3333376"/>
        <c:axId val="133363200"/>
      </c:barChart>
      <c:catAx>
        <c:axId val="1333333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33363200"/>
        <c:crossesAt val="-20"/>
        <c:auto val="1"/>
        <c:lblAlgn val="ctr"/>
        <c:lblOffset val="100"/>
        <c:noMultiLvlLbl val="0"/>
      </c:catAx>
      <c:valAx>
        <c:axId val="1333632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3333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56744446802367"/>
          <c:y val="0.42533977706180792"/>
          <c:w val="0.27651857083883663"/>
          <c:h val="0.258081509461911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3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600" algn="l" rtl="0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201" algn="l" rtl="0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8801" algn="l" rtl="0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8402" algn="l" rtl="0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8002" algn="l" rtl="0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7603" algn="l" rtl="0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7203" algn="l" rtl="0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6804" algn="l" rtl="0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95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34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74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04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18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25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25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35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35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70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4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16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827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83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0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0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0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84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376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63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06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021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00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022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02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153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153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153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2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0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021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984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651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651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651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61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02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0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02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02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0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4975860"/>
            <a:ext cx="10160000" cy="7391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10" name="Rectangle 9"/>
          <p:cNvSpPr/>
          <p:nvPr/>
        </p:nvSpPr>
        <p:spPr>
          <a:xfrm>
            <a:off x="-10160" y="5044440"/>
            <a:ext cx="2499360" cy="594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11" name="Rectangle 10"/>
          <p:cNvSpPr/>
          <p:nvPr/>
        </p:nvSpPr>
        <p:spPr>
          <a:xfrm>
            <a:off x="2621283" y="5036820"/>
            <a:ext cx="7538719" cy="5943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24667" y="3365500"/>
            <a:ext cx="7196667" cy="15240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24669" y="5041698"/>
            <a:ext cx="7450666" cy="571500"/>
          </a:xfrm>
        </p:spPr>
        <p:txBody>
          <a:bodyPr anchor="ctr">
            <a:normAutofit/>
          </a:bodyPr>
          <a:lstStyle>
            <a:lvl1pPr marL="0" indent="0" algn="l">
              <a:buNone/>
              <a:defRPr sz="2333">
                <a:solidFill>
                  <a:srgbClr val="FFFFFF"/>
                </a:solidFill>
              </a:defRPr>
            </a:lvl1pPr>
            <a:lvl2pPr marL="410663" indent="0" algn="ctr">
              <a:buNone/>
            </a:lvl2pPr>
            <a:lvl3pPr marL="821326" indent="0" algn="ctr">
              <a:buNone/>
            </a:lvl3pPr>
            <a:lvl4pPr marL="1231989" indent="0" algn="ctr">
              <a:buNone/>
            </a:lvl4pPr>
            <a:lvl5pPr marL="1642652" indent="0" algn="ctr">
              <a:buNone/>
            </a:lvl5pPr>
            <a:lvl6pPr marL="2053315" indent="0" algn="ctr">
              <a:buNone/>
            </a:lvl6pPr>
            <a:lvl7pPr marL="2463979" indent="0" algn="ctr">
              <a:buNone/>
            </a:lvl7pPr>
            <a:lvl8pPr marL="2874641" indent="0" algn="ctr">
              <a:buNone/>
            </a:lvl8pPr>
            <a:lvl9pPr marL="3285305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4668" y="5057249"/>
            <a:ext cx="2286000" cy="571500"/>
          </a:xfrm>
        </p:spPr>
        <p:txBody>
          <a:bodyPr>
            <a:noAutofit/>
          </a:bodyPr>
          <a:lstStyle>
            <a:lvl1pPr algn="ctr">
              <a:defRPr sz="1778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ru-RU" smtClean="0"/>
              <a:pPr algn="ctr"/>
              <a:t>05.10.2021 8:00</a:t>
            </a:fld>
            <a:endParaRPr lang="ru-RU" sz="1778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317105" y="197120"/>
            <a:ext cx="6519333" cy="304271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890000" y="190500"/>
            <a:ext cx="931333" cy="3175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05.10.2021 8:00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z="1111" smtClean="0">
                <a:solidFill>
                  <a:schemeClr val="tx2"/>
                </a:solidFill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333" y="508002"/>
            <a:ext cx="2286000" cy="45971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508003"/>
            <a:ext cx="6180667" cy="45971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81334" y="5207007"/>
            <a:ext cx="2455333" cy="304271"/>
          </a:xfrm>
        </p:spPr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05.10.2021 8:00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4" y="5206844"/>
            <a:ext cx="6192759" cy="3042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773688" y="0"/>
            <a:ext cx="355600" cy="5715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33" tIns="41067" rIns="82133" bIns="41067" rtlCol="0" anchor="ctr"/>
          <a:lstStyle/>
          <a:p>
            <a:pPr algn="ctr"/>
            <a:endParaRPr lang="ru-RU" sz="1667"/>
          </a:p>
        </p:txBody>
      </p:sp>
      <p:sp>
        <p:nvSpPr>
          <p:cNvPr id="8" name="Rectangle 7"/>
          <p:cNvSpPr/>
          <p:nvPr/>
        </p:nvSpPr>
        <p:spPr>
          <a:xfrm>
            <a:off x="6824488" y="508000"/>
            <a:ext cx="254000" cy="52070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33" tIns="41067" rIns="82133" bIns="41067" rtlCol="0" anchor="ctr"/>
          <a:lstStyle/>
          <a:p>
            <a:pPr algn="ctr"/>
            <a:endParaRPr lang="ru-RU" sz="1667"/>
          </a:p>
        </p:txBody>
      </p:sp>
      <p:sp>
        <p:nvSpPr>
          <p:cNvPr id="9" name="Rectangle 8"/>
          <p:cNvSpPr/>
          <p:nvPr/>
        </p:nvSpPr>
        <p:spPr>
          <a:xfrm>
            <a:off x="6824488" y="0"/>
            <a:ext cx="254000" cy="4445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33" tIns="41067" rIns="82133" bIns="41067" rtlCol="0" anchor="ctr"/>
          <a:lstStyle/>
          <a:p>
            <a:pPr algn="ctr"/>
            <a:endParaRPr lang="ru-RU" sz="166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729238" y="86431"/>
            <a:ext cx="444500" cy="271639"/>
          </a:xfrm>
        </p:spPr>
        <p:txBody>
          <a:bodyPr/>
          <a:lstStyle/>
          <a:p>
            <a:fld id="{72AC53DF-4216-466D-99A7-94400E6C2A25}" type="slidenum">
              <a:rPr lang="ru-RU" sz="1111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1" y="190500"/>
            <a:ext cx="9059333" cy="825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ru-RU" smtClean="0"/>
              <a:pPr/>
              <a:t>05.10.2021 8:00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0721" y="1333500"/>
            <a:ext cx="9059333" cy="374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2" y="2286000"/>
            <a:ext cx="7914571" cy="1394354"/>
          </a:xfrm>
        </p:spPr>
        <p:txBody>
          <a:bodyPr anchor="t"/>
          <a:lstStyle>
            <a:lvl1pPr>
              <a:buNone/>
              <a:defRPr sz="2556">
                <a:solidFill>
                  <a:schemeClr val="tx2"/>
                </a:solidFill>
              </a:defRPr>
            </a:lvl1pPr>
            <a:lvl2pPr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2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2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1" y="1270000"/>
            <a:ext cx="10160000" cy="9525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8" name="Rectangle 7"/>
          <p:cNvSpPr/>
          <p:nvPr/>
        </p:nvSpPr>
        <p:spPr>
          <a:xfrm>
            <a:off x="0" y="1333500"/>
            <a:ext cx="1439333" cy="8255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9" name="Rectangle 8"/>
          <p:cNvSpPr/>
          <p:nvPr/>
        </p:nvSpPr>
        <p:spPr>
          <a:xfrm>
            <a:off x="1524000" y="1333500"/>
            <a:ext cx="8636000" cy="8255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1333500"/>
            <a:ext cx="8466668" cy="825500"/>
          </a:xfrm>
        </p:spPr>
        <p:txBody>
          <a:bodyPr/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ru-RU" smtClean="0"/>
              <a:pPr/>
              <a:t>05.10.2021 8:00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460500"/>
            <a:ext cx="1439333" cy="584730"/>
          </a:xfrm>
        </p:spPr>
        <p:txBody>
          <a:bodyPr>
            <a:noAutofit/>
          </a:bodyPr>
          <a:lstStyle>
            <a:lvl1pPr>
              <a:defRPr sz="2111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111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77333" y="1324639"/>
            <a:ext cx="4318000" cy="381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83222" y="1324639"/>
            <a:ext cx="4318000" cy="381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ru-RU" smtClean="0"/>
              <a:pPr/>
              <a:t>05.10.2021 8:00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8" y="227542"/>
            <a:ext cx="9059333" cy="724958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77333" y="2032000"/>
            <a:ext cx="4318000" cy="2984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334000" y="2032000"/>
            <a:ext cx="4318000" cy="2984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ru-RU" smtClean="0"/>
              <a:pPr/>
              <a:t>05.10.2021 8:00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77333" y="1460500"/>
            <a:ext cx="4318000" cy="53340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778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334000" y="1460500"/>
            <a:ext cx="4318000" cy="53340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778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ru-RU" smtClean="0"/>
              <a:pPr/>
              <a:t>05.10.2021 8:00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ru-RU" smtClean="0"/>
              <a:pPr/>
              <a:t>05.10.2021 8:00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5207000"/>
            <a:ext cx="592667" cy="3175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27542"/>
            <a:ext cx="8974667" cy="724958"/>
          </a:xfrm>
        </p:spPr>
        <p:txBody>
          <a:bodyPr anchor="ctr"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05.10.2021 8:00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624667" y="1460500"/>
            <a:ext cx="7112000" cy="368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722" y="1463045"/>
            <a:ext cx="1794784" cy="178801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8000" y="4572000"/>
            <a:ext cx="8128000" cy="571500"/>
          </a:xfrm>
        </p:spPr>
        <p:txBody>
          <a:bodyPr/>
          <a:lstStyle>
            <a:lvl1pPr marL="0" indent="0">
              <a:buFontTx/>
              <a:buNone/>
              <a:defRPr sz="1556"/>
            </a:lvl1pPr>
            <a:lvl2pPr>
              <a:buFontTx/>
              <a:buNone/>
              <a:defRPr sz="1111"/>
            </a:lvl2pPr>
            <a:lvl3pPr>
              <a:buFontTx/>
              <a:buNone/>
              <a:defRPr sz="889"/>
            </a:lvl3pPr>
            <a:lvl4pPr>
              <a:buFontTx/>
              <a:buNone/>
              <a:defRPr sz="778"/>
            </a:lvl4pPr>
            <a:lvl5pPr>
              <a:buFontTx/>
              <a:buNone/>
              <a:defRPr sz="778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0160" y="3810000"/>
            <a:ext cx="10160000" cy="7391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9" name="Rectangle 8"/>
          <p:cNvSpPr/>
          <p:nvPr/>
        </p:nvSpPr>
        <p:spPr>
          <a:xfrm>
            <a:off x="-10160" y="3886200"/>
            <a:ext cx="1625600" cy="594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10" name="Rectangle 9"/>
          <p:cNvSpPr/>
          <p:nvPr/>
        </p:nvSpPr>
        <p:spPr>
          <a:xfrm>
            <a:off x="1717040" y="3878580"/>
            <a:ext cx="8442960" cy="59436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3873500"/>
            <a:ext cx="8128000" cy="571500"/>
          </a:xfrm>
        </p:spPr>
        <p:txBody>
          <a:bodyPr anchor="ctr"/>
          <a:lstStyle>
            <a:lvl1pPr algn="l">
              <a:buNone/>
              <a:defRPr sz="2556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608669" y="0"/>
            <a:ext cx="111759" cy="57226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942667" y="5207005"/>
            <a:ext cx="2963333" cy="304271"/>
          </a:xfrm>
        </p:spPr>
        <p:txBody>
          <a:bodyPr rtlCol="0"/>
          <a:lstStyle/>
          <a:p>
            <a:fld id="{51E20EC5-AC53-4169-941E-EDF10CD23748}" type="datetime8">
              <a:rPr lang="ru-RU" smtClean="0"/>
              <a:pPr/>
              <a:t>05.10.2021 8:00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" y="3889374"/>
            <a:ext cx="1608667" cy="552982"/>
          </a:xfrm>
        </p:spPr>
        <p:txBody>
          <a:bodyPr rtlCol="0"/>
          <a:lstStyle>
            <a:lvl1pPr>
              <a:defRPr sz="2556"/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556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78000" y="5206843"/>
            <a:ext cx="5080000" cy="304271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33974" y="0"/>
            <a:ext cx="8426027" cy="380746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2889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77334" y="190500"/>
            <a:ext cx="9059333" cy="825500"/>
          </a:xfrm>
          <a:prstGeom prst="rect">
            <a:avLst/>
          </a:prstGeom>
        </p:spPr>
        <p:txBody>
          <a:bodyPr vert="horz" lIns="73920" tIns="36960" rIns="73920" bIns="3696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0721" y="1333500"/>
            <a:ext cx="9059333" cy="3771900"/>
          </a:xfrm>
          <a:prstGeom prst="rect">
            <a:avLst/>
          </a:prstGeom>
        </p:spPr>
        <p:txBody>
          <a:bodyPr vert="horz" lIns="73920" tIns="36960" rIns="73920" bIns="3696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73335" y="5207005"/>
            <a:ext cx="2963333" cy="304271"/>
          </a:xfrm>
          <a:prstGeom prst="rect">
            <a:avLst/>
          </a:prstGeom>
        </p:spPr>
        <p:txBody>
          <a:bodyPr vert="horz" lIns="73920" tIns="36960" rIns="73920" bIns="36960" anchor="ctr" anchorCtr="0"/>
          <a:lstStyle>
            <a:lvl1pPr algn="l">
              <a:defRPr sz="1222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05.10.2021 8:00</a:t>
            </a:fld>
            <a:endParaRPr lang="ru-RU" sz="1222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7337" y="5206843"/>
            <a:ext cx="6023426" cy="304271"/>
          </a:xfrm>
          <a:prstGeom prst="rect">
            <a:avLst/>
          </a:prstGeom>
        </p:spPr>
        <p:txBody>
          <a:bodyPr vert="horz" lIns="73920" tIns="36960" rIns="73920" bIns="36960" anchor="ctr"/>
          <a:lstStyle>
            <a:lvl1pPr algn="r">
              <a:defRPr sz="1222">
                <a:solidFill>
                  <a:schemeClr val="tx2"/>
                </a:solidFill>
              </a:defRPr>
            </a:lvl1pPr>
          </a:lstStyle>
          <a:p>
            <a:pPr algn="r"/>
            <a:endParaRPr lang="ru-RU" sz="1222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1" y="1028700"/>
            <a:ext cx="10160000" cy="2667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8" name="Rectangle 7"/>
          <p:cNvSpPr/>
          <p:nvPr/>
        </p:nvSpPr>
        <p:spPr>
          <a:xfrm>
            <a:off x="1" y="1066800"/>
            <a:ext cx="592667" cy="1905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9" name="Rectangle 8"/>
          <p:cNvSpPr/>
          <p:nvPr/>
        </p:nvSpPr>
        <p:spPr>
          <a:xfrm>
            <a:off x="656168" y="1066800"/>
            <a:ext cx="9503833" cy="1905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2133" tIns="41067" rIns="82133" bIns="41067" anchor="ctr"/>
          <a:lstStyle/>
          <a:p>
            <a:pPr algn="ctr"/>
            <a:endParaRPr lang="ru-RU" sz="1667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" y="1060185"/>
            <a:ext cx="592667" cy="203730"/>
          </a:xfrm>
          <a:prstGeom prst="rect">
            <a:avLst/>
          </a:prstGeom>
        </p:spPr>
        <p:txBody>
          <a:bodyPr vert="horz" lIns="73920" tIns="36960" rIns="73920" bIns="36960" anchor="ctr" anchorCtr="0">
            <a:normAutofit/>
          </a:bodyPr>
          <a:lstStyle>
            <a:lvl1pPr algn="ctr">
              <a:defRPr sz="1222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ru-RU" sz="1111" smtClean="0">
                <a:solidFill>
                  <a:schemeClr val="tx2"/>
                </a:solidFill>
              </a:rPr>
              <a:pPr algn="ctr"/>
              <a:t>‹#›</a:t>
            </a:fld>
            <a:endParaRPr lang="ru-RU" sz="1222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464" indent="-287464" algn="l" rtl="0" eaLnBrk="1" latinLnBrk="0" hangingPunct="1">
        <a:spcBef>
          <a:spcPts val="629"/>
        </a:spcBef>
        <a:buClr>
          <a:schemeClr val="accent2"/>
        </a:buClr>
        <a:buSzPct val="60000"/>
        <a:buFont typeface="Wingdings"/>
        <a:buChar char="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574929" indent="-246398" algn="l" rtl="0" eaLnBrk="1" latinLnBrk="0" hangingPunct="1">
        <a:spcBef>
          <a:spcPts val="494"/>
        </a:spcBef>
        <a:buClr>
          <a:schemeClr val="accent1"/>
        </a:buClr>
        <a:buSzPct val="70000"/>
        <a:buFont typeface="Wingdings 2"/>
        <a:buChar char="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821326" indent="-205331" algn="l" rtl="0" eaLnBrk="1" latinLnBrk="0" hangingPunct="1">
        <a:spcBef>
          <a:spcPts val="449"/>
        </a:spcBef>
        <a:buClr>
          <a:schemeClr val="accent2"/>
        </a:buClr>
        <a:buSzPct val="75000"/>
        <a:buFont typeface="Wingdings"/>
        <a:buChar char=""/>
        <a:defRPr sz="2111" kern="1200">
          <a:solidFill>
            <a:schemeClr val="tx1"/>
          </a:solidFill>
          <a:latin typeface="+mn-lt"/>
          <a:ea typeface="+mn-ea"/>
          <a:cs typeface="+mn-cs"/>
        </a:defRPr>
      </a:lvl3pPr>
      <a:lvl4pPr marL="1231989" indent="-205331" algn="l" rtl="0" eaLnBrk="1" latinLnBrk="0" hangingPunct="1">
        <a:spcBef>
          <a:spcPts val="359"/>
        </a:spcBef>
        <a:buClr>
          <a:schemeClr val="accent3"/>
        </a:buClr>
        <a:buSzPct val="75000"/>
        <a:buFont typeface="Wingdings"/>
        <a:buChar char="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642652" indent="-205331" algn="l" rtl="0" eaLnBrk="1" latinLnBrk="0" hangingPunct="1">
        <a:spcBef>
          <a:spcPts val="359"/>
        </a:spcBef>
        <a:buClr>
          <a:schemeClr val="accent4"/>
        </a:buClr>
        <a:buSzPct val="65000"/>
        <a:buFont typeface="Wingdings"/>
        <a:buChar char="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1889050" indent="-205331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35448" indent="-205331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81846" indent="-205331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6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28244" indent="-205331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66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0663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21326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3198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2652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53315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46397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874641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285305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519715" y="3457566"/>
            <a:ext cx="7196667" cy="1340556"/>
          </a:xfrm>
        </p:spPr>
        <p:txBody>
          <a:bodyPr>
            <a:noAutofit/>
          </a:bodyPr>
          <a:lstStyle/>
          <a:p>
            <a:r>
              <a:rPr lang="ru-RU" sz="54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РЕЙТИНГА ПРЕПОДАВАТЕЛЕЙ</a:t>
            </a:r>
            <a:endParaRPr lang="ru-RU" sz="544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а 2020-2021 учебный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2" y="0"/>
            <a:ext cx="2438088" cy="1652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МОДУЛЬ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79513" y="2785492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489768"/>
              </p:ext>
            </p:extLst>
          </p:nvPr>
        </p:nvGraphicFramePr>
        <p:xfrm>
          <a:off x="183457" y="1345332"/>
          <a:ext cx="968759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Джамбаев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Мерей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Тлеуканович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Қанапина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Альмира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Алибекқызы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Дукенов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Даурен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Даулетович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38,3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Адылханова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Света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Кенеспековна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-74,75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-52,5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Ергибаев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Олег Николаевич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-101,75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Бауыржанова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Динара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Бауыржанқызы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-174,5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-145,75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Джакасова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Ермуратовна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-250,5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2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МОДУЛЬ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0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94379361"/>
              </p:ext>
            </p:extLst>
          </p:nvPr>
        </p:nvGraphicFramePr>
        <p:xfrm>
          <a:off x="615504" y="1273324"/>
          <a:ext cx="9001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8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лучших по учебному модулю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815351"/>
              </p:ext>
            </p:extLst>
          </p:nvPr>
        </p:nvGraphicFramePr>
        <p:xfrm>
          <a:off x="2127672" y="1345332"/>
          <a:ext cx="630321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3888432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Колбасина Ульяна Павловна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407,78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 Олег  Сергеевич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387,76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Омиртаев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Едил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Слямгазинович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378,7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Шайморданович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Каримова Алина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Гильмановна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372,25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Камзин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Куаныш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Нурлыбекович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364,25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Рустемов Руслан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Зейноллаевич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362,3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Бейсембинова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Баян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Жумабековна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345,25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Толеубаева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322,75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Гергерт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Галина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Эмильевна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314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3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07592" y="242545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21,5</a:t>
            </a:r>
            <a:r>
              <a:rPr lang="ru-RU" sz="5400" b="1" dirty="0" smtClean="0"/>
              <a:t> % </a:t>
            </a:r>
            <a:r>
              <a:rPr lang="en-US" sz="5400" b="1" dirty="0" smtClean="0"/>
              <a:t> </a:t>
            </a:r>
            <a:r>
              <a:rPr lang="ru-RU" sz="5400" b="1" dirty="0" smtClean="0"/>
              <a:t>-  </a:t>
            </a:r>
            <a:r>
              <a:rPr lang="en-US" sz="5400" b="1" dirty="0" smtClean="0"/>
              <a:t>max 215</a:t>
            </a:r>
            <a:r>
              <a:rPr lang="ru-RU" sz="5400" b="1" dirty="0" smtClean="0"/>
              <a:t> баллов</a:t>
            </a:r>
            <a:endParaRPr lang="ru-RU" sz="5400" b="1" dirty="0"/>
          </a:p>
        </p:txBody>
      </p:sp>
      <p:sp>
        <p:nvSpPr>
          <p:cNvPr id="8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МОДУЛЬ</a:t>
            </a:r>
          </a:p>
        </p:txBody>
      </p:sp>
    </p:spTree>
    <p:extLst>
      <p:ext uri="{BB962C8B-B14F-4D97-AF65-F5344CB8AC3E}">
        <p14:creationId xmlns:p14="http://schemas.microsoft.com/office/powerpoint/2010/main" val="938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МОДУЛЬ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2" y="15652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79305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Бекмухамбетова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Берикхановна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79,5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185,5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Касымжанова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Шынар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Абаевна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174,5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Оспанова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Канатовна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159,5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Мухамеджанова  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Ляззат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Серикболовна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Саламатина Анна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Садвакасовна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116,5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Беспалова Светлана Викторовна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Ергалиева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Бекжановна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87,5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Азмухаметов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Нурлан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Толеубекович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Толеутаевна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85,5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Омарбеков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Ұлан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Бектұрысұлы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81,5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8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МОДУЛЬ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3734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084476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Жумадилов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Болат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Шайморданович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74,5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Джамбаев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Мерей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Тлеуканович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Сарымова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Мейрим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Серикжановна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71,5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Кабзолданова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Алия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Сайлаубаевна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70,5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Амангелді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Фариза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Гадлетқызы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Беспалов Олег  Сергеевич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Камзин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Куаныш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Нурлыбекович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Турысбекова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Гульнар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Уалихановна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Омаров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Тлеужан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Жұмашұлы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Толеубаева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Токтарбековна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8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МОДУЛЬ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2" y="-846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660745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Колбасина Ульяна Павловна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Мейрашева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Нурай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Семейханкызы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Жадыра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Социаловна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51,5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Рустемов Руслан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Зейноллаевич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Төкенов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Нұрсұлтан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Қайнарбекұлы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Муратова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Шнар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Оралтаевна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46,5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Бейсембинова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Баян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Жумабековна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Марканова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Абдоллаевна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40,5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Кусманова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Адина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Сериккалыевна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Абикешев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Марат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Рашитович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32,5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5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МОДУЛЬ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" y="-881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617429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Джакупова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Сайпашевна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32,5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Апсеитова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Жанар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Жанатбеккызы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Зиятов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Мадияр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Еркінұлы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Гергерт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Галина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Эмильевна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Қалқатаева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Ақжарқын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Әдлетқызы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29,5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Дауленов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Самат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Кудайбергенович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Омиртаев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Едил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Слямгазинович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Сапарова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Балгын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Кадырбековна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Аманғалиев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Дастан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Амангалиұлы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21,5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Адылханова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Света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Кенеспековна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5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МОДУЛЬ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" y="-881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479979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Жумашев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Берик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Серикович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20,5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Кулжанбеков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Жансултан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Бейбитович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19,5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Берікболова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Аиза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Берікболқызы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Хажиякпарова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Сериковна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Маманов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Кайрат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Кусаинович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Сабитова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Юлия Яковлевна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Ахметова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Гульжан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Муратовна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Жумашева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Мадиян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Камбаровна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Байдола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Азат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Семейғазыұлы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Дукенов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Даурен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Даулетович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3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МОДУЛЬ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3" y="-881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86203"/>
              </p:ext>
            </p:extLst>
          </p:nvPr>
        </p:nvGraphicFramePr>
        <p:xfrm>
          <a:off x="183457" y="1345332"/>
          <a:ext cx="968759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Оразбаева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Гаухар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Долдашевна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Садвакасова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Болатовна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Кумпеисов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Улан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Асанович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Оралбаев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Аслан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Ержанович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Ансабаев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Асхат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Кабдуллаевич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Қанапина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Альмира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Алибекқызы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Мұратбекқызы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Саянұр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Макажанов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Айдын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Муратканович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Гребенюкова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Лариса Николаевна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0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ПРЕПОДАВАТЕЛЕЙ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1" y="97194"/>
            <a:ext cx="1460399" cy="8905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196090217"/>
              </p:ext>
            </p:extLst>
          </p:nvPr>
        </p:nvGraphicFramePr>
        <p:xfrm>
          <a:off x="615504" y="1273324"/>
          <a:ext cx="8819019" cy="402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33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МОДУЛЬ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3" y="-881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285351"/>
              </p:ext>
            </p:extLst>
          </p:nvPr>
        </p:nvGraphicFramePr>
        <p:xfrm>
          <a:off x="183457" y="1345332"/>
          <a:ext cx="968759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Джакасова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Ермуратовна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Жумадилова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Перизат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Слямжановна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Каримова Алина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Гильмановна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Нурланова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Жулдуз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Нурланкызы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Абадилов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Архат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Мейрамбекович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Бауыржанова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Динара </a:t>
                      </a:r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Бауыржанқызы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Ергибаев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Олег Николаевич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2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3734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лучших по МЕТОДИЧЕСКОМУ МОДУЛЮ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662940"/>
              </p:ext>
            </p:extLst>
          </p:nvPr>
        </p:nvGraphicFramePr>
        <p:xfrm>
          <a:off x="1700906" y="1345332"/>
          <a:ext cx="669674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4176465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Бекмухамбетова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Берикхановна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185,5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Касымжанова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Шынар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Абаевна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174,5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Оспанова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Канатовна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159,5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Мухамеджанова  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Ляззат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Серикболовна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Саламатина Анна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Садвакасовна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116,5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Беспалова Светлана Викторовна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Ергалиева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Бекжановна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87,5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Азмухаметов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Толеубекович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Толеутаевна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85,5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Ұлан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Бектұрысұлы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81,5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7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07592" y="242545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16</a:t>
            </a:r>
            <a:r>
              <a:rPr lang="ru-RU" sz="5400" b="1" dirty="0" smtClean="0"/>
              <a:t> % </a:t>
            </a:r>
            <a:r>
              <a:rPr lang="en-US" sz="5400" b="1" dirty="0" smtClean="0"/>
              <a:t> </a:t>
            </a:r>
            <a:r>
              <a:rPr lang="ru-RU" sz="5400" b="1" dirty="0" smtClean="0"/>
              <a:t>-  </a:t>
            </a:r>
            <a:r>
              <a:rPr lang="en-US" sz="5400" b="1" dirty="0" smtClean="0"/>
              <a:t>max 160</a:t>
            </a:r>
            <a:r>
              <a:rPr lang="ru-RU" sz="5400" b="1" dirty="0" smtClean="0"/>
              <a:t> баллов</a:t>
            </a:r>
            <a:endParaRPr lang="ru-RU" sz="5400" b="1" dirty="0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  <a:endParaRPr lang="ru-RU" sz="488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48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2" y="-39691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  <a:endParaRPr lang="ru-RU" sz="488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200474"/>
              </p:ext>
            </p:extLst>
          </p:nvPr>
        </p:nvGraphicFramePr>
        <p:xfrm>
          <a:off x="183457" y="1345332"/>
          <a:ext cx="958594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Колбасина Ульяна Павловна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Шайморданович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Бекмухамбетова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Берикхановна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Каримова Алина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Гильмановна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Жадыра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Ергалиева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Бекжановна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Қалқатаева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Ақжарқын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Әдлетқызы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Мухамеджанова 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Ляззат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Серикболовна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Оспанова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Канатовна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Касымжанова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Шынар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Абаевна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0" y="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  <a:endParaRPr lang="ru-RU" sz="488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708547"/>
              </p:ext>
            </p:extLst>
          </p:nvPr>
        </p:nvGraphicFramePr>
        <p:xfrm>
          <a:off x="183457" y="1345332"/>
          <a:ext cx="958594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Сапарова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Балгын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Кадырбековна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Ұлан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Бектұрысұлы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Сарымова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Мейрим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Серикжановна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Байдола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Семейғазыұлы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Марканова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Абдоллаевна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Жулдуз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Нурланкызы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Беспалова Светлана Викторовна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Турысбекова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Гульнар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Уалихановна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Кулжанбеков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Жансултан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Бейбитович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 Олег  Сергеевич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4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2" y="-29504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  <a:endParaRPr lang="ru-RU" sz="488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662708"/>
              </p:ext>
            </p:extLst>
          </p:nvPr>
        </p:nvGraphicFramePr>
        <p:xfrm>
          <a:off x="183457" y="1345332"/>
          <a:ext cx="958594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Маманов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Кайрат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Кусаинович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Садвакасова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Болатовна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Хажиякпарова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Ахметова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Гульжан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Муратовна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Қанапина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Альмира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Алибекқызы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Омиртаев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Едил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Слямгазинович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Джакасова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Ермуратовна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Саламатина Анна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Садвакасовна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Перизат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Слямжановна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Адылханова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Света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Кенеспековна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1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39" y="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  <a:endParaRPr lang="ru-RU" sz="488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04545"/>
              </p:ext>
            </p:extLst>
          </p:nvPr>
        </p:nvGraphicFramePr>
        <p:xfrm>
          <a:off x="183457" y="1345332"/>
          <a:ext cx="958594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Ансабаев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Асхат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Кабдуллаевич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Мейрашева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Нурай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Семейханкызы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Жумашев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Кусманова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Адина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Сериккалыевна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Камзин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Куаныш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Нурлыбекович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Рустемов Руслан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Зейноллаевич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Сабитова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Юлия Яковлевна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Джамбаев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Мерей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Тлеуканович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Кумпеисов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Улан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Асанович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Муратова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Шнар</a:t>
                      </a:r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Оралтаевна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1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9" y="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  <a:endParaRPr lang="ru-RU" sz="488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360419"/>
              </p:ext>
            </p:extLst>
          </p:nvPr>
        </p:nvGraphicFramePr>
        <p:xfrm>
          <a:off x="183457" y="1345332"/>
          <a:ext cx="958594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Дукенов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Даурен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Даулетович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Макажанов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Айдын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Муратканович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Оралбаев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Аслан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Ержанович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Абикешев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Марат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Рашитович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Абадилов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Архат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Мейрамбекович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Азмухаметов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Толеубекович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Аманғалиев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Дастан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Амангалиұлы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Амангелді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Фариза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Гадлетқызы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Апсеитова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Жанар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Жанатбеккызы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Бауыржанова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Динара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Бауыржанқызы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0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6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  <a:endParaRPr lang="ru-RU" sz="488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41921"/>
              </p:ext>
            </p:extLst>
          </p:nvPr>
        </p:nvGraphicFramePr>
        <p:xfrm>
          <a:off x="183457" y="1345332"/>
          <a:ext cx="958594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Бейсембинова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Баян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Жумабековна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Берікболова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Аиза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Берікболқызы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Гергерт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Галина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Эмильевна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Гребенюкова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Лариса Николаевна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Дауленов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Кудайбергенович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Джакупова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Сайпашевна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Ергибаев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Олег Николаевич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Жумашева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Мадиян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Камбаровна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Зиятов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Мадияр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Еркінұлы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Кабзолданова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Алия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Сайлаубаевна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3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6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  <a:endParaRPr lang="ru-RU" sz="488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2523"/>
              </p:ext>
            </p:extLst>
          </p:nvPr>
        </p:nvGraphicFramePr>
        <p:xfrm>
          <a:off x="183457" y="1345332"/>
          <a:ext cx="958594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Мұратбекқызы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Саянұр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Толеутаевна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Омаров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Тлеужан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Жұмашұлы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Оразбаева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Гаухар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Долдашевна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Төкенов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Нұрсұлтан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Қайнарбекұлы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Толеубаева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Токтарбековна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7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МОДУЛЬ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7592" y="2425452"/>
            <a:ext cx="7318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50 % </a:t>
            </a:r>
            <a:r>
              <a:rPr lang="en-US" sz="5400" b="1" dirty="0" smtClean="0"/>
              <a:t> </a:t>
            </a:r>
            <a:r>
              <a:rPr lang="ru-RU" sz="5400" b="1" dirty="0" smtClean="0"/>
              <a:t>-  </a:t>
            </a:r>
            <a:r>
              <a:rPr lang="en-US" sz="5400" b="1" dirty="0" smtClean="0"/>
              <a:t>max </a:t>
            </a:r>
            <a:r>
              <a:rPr lang="ru-RU" sz="5400" b="1" dirty="0" smtClean="0"/>
              <a:t>500 баллов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1599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6" y="-4248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  <a:endParaRPr lang="ru-RU" sz="488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82632006"/>
              </p:ext>
            </p:extLst>
          </p:nvPr>
        </p:nvGraphicFramePr>
        <p:xfrm>
          <a:off x="327472" y="1273324"/>
          <a:ext cx="91450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16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07592" y="242545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6</a:t>
            </a:r>
            <a:r>
              <a:rPr lang="ru-RU" sz="5400" b="1" dirty="0" smtClean="0"/>
              <a:t> % </a:t>
            </a:r>
            <a:r>
              <a:rPr lang="en-US" sz="5400" b="1" dirty="0" smtClean="0"/>
              <a:t> </a:t>
            </a:r>
            <a:r>
              <a:rPr lang="ru-RU" sz="5400" b="1" dirty="0" smtClean="0"/>
              <a:t>-  </a:t>
            </a:r>
            <a:r>
              <a:rPr lang="en-US" sz="5400" b="1" dirty="0" smtClean="0"/>
              <a:t>max 60</a:t>
            </a:r>
            <a:r>
              <a:rPr lang="ru-RU" sz="5400" b="1" dirty="0" smtClean="0"/>
              <a:t> баллов</a:t>
            </a:r>
            <a:endParaRPr lang="ru-RU" sz="5400" b="1" dirty="0"/>
          </a:p>
        </p:txBody>
      </p:sp>
      <p:sp>
        <p:nvSpPr>
          <p:cNvPr id="8" name="Rectangle 1"/>
          <p:cNvSpPr txBox="1">
            <a:spLocks/>
          </p:cNvSpPr>
          <p:nvPr/>
        </p:nvSpPr>
        <p:spPr>
          <a:xfrm>
            <a:off x="985663" y="98392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</p:spTree>
    <p:extLst>
      <p:ext uri="{BB962C8B-B14F-4D97-AF65-F5344CB8AC3E}">
        <p14:creationId xmlns:p14="http://schemas.microsoft.com/office/powerpoint/2010/main" val="29050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2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62794"/>
              </p:ext>
            </p:extLst>
          </p:nvPr>
        </p:nvGraphicFramePr>
        <p:xfrm>
          <a:off x="183457" y="1345332"/>
          <a:ext cx="958594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Мухамеджанова 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Ляззат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Серикболовна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ru-RU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Колбасина Ульяна Павловна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Беспалова Светлана Викторовна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Шайморданович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Оразбаева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Гаухар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Долдашевна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 Олег  Сергеевич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Каримова Алина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Гильмановна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Гергерт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Галина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Эмильевна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Жумашева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Мадиян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Камбаровна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7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2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883384"/>
              </p:ext>
            </p:extLst>
          </p:nvPr>
        </p:nvGraphicFramePr>
        <p:xfrm>
          <a:off x="183457" y="1345332"/>
          <a:ext cx="958594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Толеутаевна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Бекмухамбетова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Берикхановна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Макажанов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Айдын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Муратканович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Сабитова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Юлия Яковлевна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Байдола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Семейғазыұлы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Кусманова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Адина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Сериккалыевна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Ергалиева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Бекжановна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Маманов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Кайрат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Кусаинович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Жумашев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5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" y="35278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134894"/>
              </p:ext>
            </p:extLst>
          </p:nvPr>
        </p:nvGraphicFramePr>
        <p:xfrm>
          <a:off x="183457" y="1345332"/>
          <a:ext cx="958594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Турысбекова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Гульнар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Уалихановна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Апсеитова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Жанар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Жанатбеккызы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Гребенюкова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Лариса Николаевна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Кабзолданова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Алия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Сайлаубаевна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Касымжанова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Шынар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Абаевна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Сарымова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Мейрим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Серикжановна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Зиятов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Мадияр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Еркінұлы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Кулжанбеков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Жансултан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Бейбитович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Толеубаева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Токтарбековна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Жадыра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4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9" y="-11634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733500"/>
              </p:ext>
            </p:extLst>
          </p:nvPr>
        </p:nvGraphicFramePr>
        <p:xfrm>
          <a:off x="183457" y="1345332"/>
          <a:ext cx="958594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Саламатина Анна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Садвакасовна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Аманғалиев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Дастан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Амангалиұлы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Бейсембинова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Баян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Жумабековна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Джамбаев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Мерей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Тлеуканович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Қанапина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Альмира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Алибекқызы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Камзин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Куаныш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Нурлыбекович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Омиртаев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Едил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Слямгазинович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Ахметова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Гульжан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Муратовна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Перизат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Слямжановна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5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6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267400"/>
              </p:ext>
            </p:extLst>
          </p:nvPr>
        </p:nvGraphicFramePr>
        <p:xfrm>
          <a:off x="183457" y="1345332"/>
          <a:ext cx="958594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Ұлан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Бектұрысұлы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Рустемов Руслан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Зейноллаевич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Азмухаметов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Толеубекович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Амангелді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Фариза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Гадлетқызы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Садвакасова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Болатовна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Марканова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Абдоллаевна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Ансабаев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Асхат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Кабдуллаевич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Бауыржанова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Динара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Бауыржанқызы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Джакупова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Сайпашевна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7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614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236834" cy="1094030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266875"/>
              </p:ext>
            </p:extLst>
          </p:nvPr>
        </p:nvGraphicFramePr>
        <p:xfrm>
          <a:off x="183457" y="1345332"/>
          <a:ext cx="958594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Абикешев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Марат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Рашитович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Қалқатаева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Ақжарқын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Әдлетқызы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Жулдуз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Нурланкызы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Мейрашева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Нурай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Семейханкызы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Оспанова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Канатовна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Дукенов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Даурен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Даулетович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-21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Адылханова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Света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Кенеспековна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-22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Муратова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Шнар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Оралтаевна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-25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Абадилов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Архат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Мейрамбекович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-29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Кумпеисов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Улан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Асанович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-29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0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614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236834" cy="1094030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027969"/>
              </p:ext>
            </p:extLst>
          </p:nvPr>
        </p:nvGraphicFramePr>
        <p:xfrm>
          <a:off x="399480" y="1417340"/>
          <a:ext cx="9585946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3888432"/>
                <a:gridCol w="1728192"/>
                <a:gridCol w="1656184"/>
                <a:gridCol w="1406676"/>
              </a:tblGrid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Дауленов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Кудайбергенович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-30</a:t>
                      </a:r>
                    </a:p>
                  </a:txBody>
                  <a:tcPr marL="9525" marR="9525" marT="9525" marB="0" anchor="ctr"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Оралбаев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Аслан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Ержанович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-32</a:t>
                      </a:r>
                    </a:p>
                  </a:txBody>
                  <a:tcPr marL="9525" marR="9525" marT="9525" marB="0" anchor="ctr"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Хажиякпарова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-39</a:t>
                      </a:r>
                    </a:p>
                  </a:txBody>
                  <a:tcPr marL="9525" marR="9525" marT="9525" marB="0" anchor="ctr"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Төкенов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Нұрсұлтан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Қайнарбекұлы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-41</a:t>
                      </a:r>
                    </a:p>
                  </a:txBody>
                  <a:tcPr marL="9525" marR="9525" marT="9525" marB="0" anchor="ctr"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Сапарова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Балгын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Кадырбековна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-45</a:t>
                      </a:r>
                    </a:p>
                  </a:txBody>
                  <a:tcPr marL="9525" marR="9525" marT="9525" marB="0" anchor="ctr"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Омаров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Тлеужан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Жұмашұлы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-55</a:t>
                      </a:r>
                    </a:p>
                  </a:txBody>
                  <a:tcPr marL="9525" marR="9525" marT="9525" marB="0" anchor="ctr"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Мұратбекқызы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Саянұр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-56</a:t>
                      </a:r>
                    </a:p>
                  </a:txBody>
                  <a:tcPr marL="9525" marR="9525" marT="9525" marB="0" anchor="ctr"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Джакасова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Ермуратовна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-58</a:t>
                      </a:r>
                    </a:p>
                  </a:txBody>
                  <a:tcPr marL="9525" marR="9525" marT="9525" marB="0" anchor="ctr"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Ергибаев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Олег Николаевич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-71</a:t>
                      </a:r>
                    </a:p>
                  </a:txBody>
                  <a:tcPr marL="9525" marR="9525" marT="9525" marB="0" anchor="ctr"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Берікболова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Аиза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Берікболқызы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-131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2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6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65953629"/>
              </p:ext>
            </p:extLst>
          </p:nvPr>
        </p:nvGraphicFramePr>
        <p:xfrm>
          <a:off x="888765" y="1489348"/>
          <a:ext cx="8982285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91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МОДУЛЬ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79513" y="2785492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6979" y="4441676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702724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Колбасина Ульяна Павловна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212,25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407,78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 Олег  Сергеевич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223,88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163,88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387,76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Омиртаев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Едил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Слямгазинович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378,7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Шайморданович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181,25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Каримова Алина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Гильмановна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156,25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372,25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Камзин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Куаныш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Нурлыбекович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219,25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364,25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Рустемов Руслан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Зейноллаевич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362,3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Бейсембинова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Баян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Жумабековна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345,25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Толеубаева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322,75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Гергерт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Галина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Эмильевна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158,75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155,25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314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0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6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10-ка лучших по 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исполнительской дисциплине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805085"/>
              </p:ext>
            </p:extLst>
          </p:nvPr>
        </p:nvGraphicFramePr>
        <p:xfrm>
          <a:off x="1631815" y="1129308"/>
          <a:ext cx="7120593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4557947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Мухамеджанова 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Ляззат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Серикболовна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Колбасина Ульяна Павловна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Беспалова Светлана Викторовна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Шайморданович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Оразбаева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Гаухар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Долдашевна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</a:t>
                      </a:r>
                      <a:endParaRPr lang="ru-RU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 Олег  Сергеевич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</a:t>
                      </a:r>
                      <a:endParaRPr lang="ru-RU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Каримова Алина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Гильмановна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</a:t>
                      </a:r>
                      <a:endParaRPr lang="ru-RU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Гергерт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Галина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Эмильевна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</a:t>
                      </a:r>
                      <a:endParaRPr lang="ru-RU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Жумашева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Мадиян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Камбаровна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</a:t>
                      </a:r>
                      <a:endParaRPr lang="ru-RU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Матаева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Гульнур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Габдулгумаровна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</a:t>
                      </a:r>
                      <a:endParaRPr lang="ru-RU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Толеутаевна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0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07592" y="242545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6,5</a:t>
            </a:r>
            <a:r>
              <a:rPr lang="ru-RU" sz="5400" b="1" dirty="0" smtClean="0"/>
              <a:t> % </a:t>
            </a:r>
            <a:r>
              <a:rPr lang="en-US" sz="5400" b="1" dirty="0" smtClean="0"/>
              <a:t> </a:t>
            </a:r>
            <a:r>
              <a:rPr lang="ru-RU" sz="5400" b="1" dirty="0" smtClean="0"/>
              <a:t>-  </a:t>
            </a:r>
            <a:r>
              <a:rPr lang="en-US" sz="5400" b="1" dirty="0" smtClean="0"/>
              <a:t>max 65</a:t>
            </a:r>
            <a:r>
              <a:rPr lang="ru-RU" sz="5400" b="1" dirty="0" smtClean="0"/>
              <a:t> баллов</a:t>
            </a:r>
            <a:endParaRPr lang="ru-RU" sz="5400" b="1" dirty="0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975544" y="1114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МТБ</a:t>
            </a:r>
            <a:endParaRPr lang="ru-RU" sz="488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7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4" y="-35313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975544" y="1114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МТБ</a:t>
            </a:r>
            <a:endParaRPr lang="ru-RU" sz="488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504429"/>
              </p:ext>
            </p:extLst>
          </p:nvPr>
        </p:nvGraphicFramePr>
        <p:xfrm>
          <a:off x="245344" y="1273324"/>
          <a:ext cx="9648671" cy="43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5142209"/>
                <a:gridCol w="1800000"/>
                <a:gridCol w="180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Джамбаев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Мерей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Тлеуканович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Азмухаметов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Нурлан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Толеубекович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Бекмухамбетова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Берикхановна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Джакупова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Сайпашевна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Мухамеджанова  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Ляззат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Серикболовна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Оспанова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Канатовна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Саламатина Анна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Садвакасовна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Амангелді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Фариза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Гадлетқызы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Төкенов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Нұрсұлтан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Қайнарбекұлы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Бейсембинова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Баян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Жумабековна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0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МТБ</a:t>
            </a:r>
            <a:endParaRPr lang="ru-RU" sz="488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544186"/>
              </p:ext>
            </p:extLst>
          </p:nvPr>
        </p:nvGraphicFramePr>
        <p:xfrm>
          <a:off x="183457" y="1345332"/>
          <a:ext cx="957706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5502249"/>
                <a:gridCol w="1584176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Камзин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Куаныш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Нурлыбекович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Гребенюкова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Лариса Николаевна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Дукенов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Даурен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Даулетович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Кумпеисов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Улан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Асанович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Қанапина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Альмира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Алибекқызы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Мейрашева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Нурай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Семейханкызы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Сабитова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Юлия Яковлевна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Хажиякпарова Айгерим Сериковна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Абадилов Архат Мейрамбекович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Аманғалиев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Дастан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Амангалиұлы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7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0" y="-3704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МТБ</a:t>
            </a:r>
            <a:endParaRPr lang="ru-RU" sz="488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69822"/>
              </p:ext>
            </p:extLst>
          </p:nvPr>
        </p:nvGraphicFramePr>
        <p:xfrm>
          <a:off x="183457" y="1345332"/>
          <a:ext cx="964907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5862289"/>
                <a:gridCol w="1440160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hangingPunct="1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Ансабаев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Асхат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Кабдуллаевич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hangingPunct="1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Апсеитова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Жанар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Жанатбеккызы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Беспалов Олег  Сергеевич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Беспалова Светлана Викторовна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hangingPunct="1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Дауленов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Самат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Кудайбергенович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hangingPunct="1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Ергалиева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Бекжановна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hangingPunct="1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Жумашева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Мадиян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Камбаровна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hangingPunct="1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Кабзолданова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Алия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Сайлаубаевна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hangingPunct="1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Касымжанова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Шынар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Абаевна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Колбасина Ульяна Павловна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9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2" y="5293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МТБ</a:t>
            </a:r>
            <a:endParaRPr lang="ru-RU" sz="488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06501"/>
              </p:ext>
            </p:extLst>
          </p:nvPr>
        </p:nvGraphicFramePr>
        <p:xfrm>
          <a:off x="183457" y="1345332"/>
          <a:ext cx="964907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5646265"/>
                <a:gridCol w="1512168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Кусманова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Адина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Сериккалыевна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Қалқатаева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Ақжарқын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Әдлетқызы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Маманов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Кайрат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Кусаинович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Марканова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Абдоллаевна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Омаров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Тлеужан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Жұмашұлы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Омиртаев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Едил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Слямгазинович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Сарымова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Мейрим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Серикжановна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Адылханова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Света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Кенеспековна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Толеубаева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Токтарбековна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Абикешев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Марат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Рашитович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2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2" y="5293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МТБ</a:t>
            </a:r>
            <a:endParaRPr lang="ru-RU" sz="488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41059"/>
              </p:ext>
            </p:extLst>
          </p:nvPr>
        </p:nvGraphicFramePr>
        <p:xfrm>
          <a:off x="183457" y="1345332"/>
          <a:ext cx="95770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5790281"/>
                <a:gridCol w="1440160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Ахметова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Гульжан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Муратовна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Байдола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Азат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Семейғазыұлы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Бауыржанова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Динара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Бауыржанқызы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Берікболова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Аиза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Берікболқызы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Гергерт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Галина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Эмильевна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Джакасова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Ермуратовна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Ергибаев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Олег Николаевич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Жумадилов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Болат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Шайморданович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9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72" y="5293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МТБ</a:t>
            </a:r>
            <a:endParaRPr lang="ru-RU" sz="488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772343"/>
              </p:ext>
            </p:extLst>
          </p:nvPr>
        </p:nvGraphicFramePr>
        <p:xfrm>
          <a:off x="183457" y="1345332"/>
          <a:ext cx="950505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5502249"/>
                <a:gridCol w="1656184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Жумадилова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Перизат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Слямжановна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Жумашев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Берик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Серикович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Зиятов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Мадияр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Еркінұлы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Каримова Алина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Гильмановна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Кулжанбеков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Жансултан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Бейбитович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Макажанов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Айдын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Муратканович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Муратова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Шнар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Оралтаевна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Мұратбекқызы Саянұр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Нурланова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Жулдуз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Нурланкызы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9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614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236834" cy="1094030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ИСПОЛНИТЕЛЬСКАЯ ДИСЦИПЛИНА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509975"/>
              </p:ext>
            </p:extLst>
          </p:nvPr>
        </p:nvGraphicFramePr>
        <p:xfrm>
          <a:off x="399480" y="1417340"/>
          <a:ext cx="9433048" cy="368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5430242"/>
                <a:gridCol w="1656184"/>
                <a:gridCol w="1440160"/>
              </a:tblGrid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Омарбеков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Ұлан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Бектұрысұлы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Толеутаевна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Жадыра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Социаловна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Оразбаева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Гаухар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Долдашевна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Оралбаев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Аслан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Ержанович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Рустемов Руслан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Зейноллаевич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Садвакасова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Болатовна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Сапарова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Балгын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Кадырбековна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Турысбекова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Гульнар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Уалихановна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9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5278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МТБ</a:t>
            </a:r>
            <a:endParaRPr lang="ru-RU" sz="488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37167321"/>
              </p:ext>
            </p:extLst>
          </p:nvPr>
        </p:nvGraphicFramePr>
        <p:xfrm>
          <a:off x="399481" y="1489348"/>
          <a:ext cx="947157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16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МОДУЛЬ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79513" y="2785492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6979" y="4441676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92165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Саламатина Анна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Садвакасовна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133,53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308,03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Кабзолданова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Алия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Сайлаубаевна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132,98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306,73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Оспанова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Канатовна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148,75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306,5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Турысбекова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Гульнар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Уалихановна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136,25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169,25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305,5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Марканова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Абдоллаевна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181,36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305,11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Оразбаева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Гаухар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Долдашевна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Аманғалиев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Дастан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Амангалиұлы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162,75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133,25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Кусманова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Адина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Сериккалыевна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291,5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Ансабаев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Асхат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Кабдуллаевич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Омаров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Тлеужан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Жұмашұлы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288,25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7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7" y="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10-ка лучших по модулю </a:t>
            </a:r>
          </a:p>
          <a:p>
            <a:pPr algn="ctr"/>
            <a:r>
              <a:rPr lang="ru-RU" sz="48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МТБ</a:t>
            </a:r>
            <a:endParaRPr lang="ru-RU" sz="488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114555"/>
              </p:ext>
            </p:extLst>
          </p:nvPr>
        </p:nvGraphicFramePr>
        <p:xfrm>
          <a:off x="1631815" y="1129308"/>
          <a:ext cx="676055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4557947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Джамбаев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Мерей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Тлеуканович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Азмухаметов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Нурлан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Толеубекович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Бекмухамбетова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Берикхановна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Джакупова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Сайпашевна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Мухамеджанова  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Ляззат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Серикболовна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Оспанова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Канатовна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Саламатина Анна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Садвакасовна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Амангелді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Фариза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Гадлетқызы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Төкенов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Нұрсұлтан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Қайнарбекұлы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Бейсембинова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Баян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Жумабековна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Камзин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Куаныш</a:t>
                      </a: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Нурлыбекович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9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7" y="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992403" y="36159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РЕЙТИНГ ПРЕПОДАВАТЕЛЕЙ</a:t>
            </a:r>
          </a:p>
          <a:p>
            <a:pPr algn="ctr"/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2020-2021 </a:t>
            </a:r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0" y="1129308"/>
            <a:ext cx="942349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3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5" y="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989875" y="36159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РЕЙТИНГ ПРЕПОДАВАТЕЛЕЙ</a:t>
            </a:r>
          </a:p>
          <a:p>
            <a:pPr algn="ctr"/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2020-2021 </a:t>
            </a:r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0" y="1213496"/>
            <a:ext cx="9537160" cy="41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1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2" y="8537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1191568" y="44696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РЕЙТИНГ ПРЕПОДАВАТЕЛЕЙ</a:t>
            </a:r>
          </a:p>
          <a:p>
            <a:pPr algn="ctr"/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2020-2021 </a:t>
            </a:r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2" y="1201316"/>
            <a:ext cx="9581596" cy="413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6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1191568" y="44696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РЕЙТИНГ ПРЕПОДАВАТЕЛЕЙ</a:t>
            </a:r>
          </a:p>
          <a:p>
            <a:pPr algn="ctr"/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2020-2021 </a:t>
            </a:r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1" y="991980"/>
            <a:ext cx="9673669" cy="445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0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1191568" y="44696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РЕЙТИНГ ПРЕПОДАВАТЕЛЕЙ</a:t>
            </a:r>
          </a:p>
          <a:p>
            <a:pPr algn="ctr"/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2020-2021 </a:t>
            </a:r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4" y="1417340"/>
            <a:ext cx="9754512" cy="159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4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4" y="0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1101210" y="7231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ЛУЧШИХ ПРЕПОДАВАТЕЛЕЙ</a:t>
            </a:r>
          </a:p>
          <a:p>
            <a:pPr algn="ctr"/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2020-2021 </a:t>
            </a:r>
            <a:r>
              <a:rPr lang="ru-RU" sz="2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05" y="1093788"/>
            <a:ext cx="9482674" cy="428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4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3734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1715863" y="265212"/>
            <a:ext cx="8155188" cy="917222"/>
          </a:xfrm>
          <a:prstGeom prst="rect">
            <a:avLst/>
          </a:prstGeom>
        </p:spPr>
        <p:txBody>
          <a:bodyPr vert="horz" lIns="82133" tIns="41067" rIns="82133" bIns="41067" anchor="ctr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лучших по МОДУЛЮ «Воспитательная работа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за 2020-2021 учебный год</a:t>
            </a:r>
          </a:p>
          <a:p>
            <a:pPr algn="ctr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650872"/>
              </p:ext>
            </p:extLst>
          </p:nvPr>
        </p:nvGraphicFramePr>
        <p:xfrm>
          <a:off x="2055664" y="1345332"/>
          <a:ext cx="620157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62"/>
                <a:gridCol w="3888432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Колбасина Ульяна Павловна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Шайморданович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Бекмухамбетова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Берикхановна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Каримова Алина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Гильмановна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Жадыра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Ергалиева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Бекжановна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Қалқатаева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Ақжарқын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Әдлетқызы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Мухамеджанова 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Ляззат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Серикболовна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Оспанова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Канатовна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Касымжанова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Шынар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Абаевна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5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МОДУЛЬ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79513" y="2785492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6979" y="4441676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619896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Беспалова Светлана Викторовна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147,73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286,46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Дауленов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Кудайбергенович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286,33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Касымжанова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Шынар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Абаевна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221,65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282,65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Ахметова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Гульжан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Муратовна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170,38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281,91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Бекмухамбетова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Меруерт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Берикхановна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269,5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Сабитова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Юлия Яковлевна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131,25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263,25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Ергалиева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Айжан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Бекжановна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170,25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253,58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Садвакасова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Болатовна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175,75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253,5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Айгуль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Толеутаевна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131,25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250,85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Мұратбекқызы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Саянұр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247,54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1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МОДУЛЬ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79513" y="2785492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6979" y="4441676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934551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Жумашева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Мадиян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Камбаровна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242,91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Гребенюкова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Лариса Николаевна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119,08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237,83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Кулжанбеков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Жансултан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Бейбитович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237,26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Макажанов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Айдын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Муратканович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233,3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Ұлан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Бектұрысұлы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233,09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Омарбекова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Жадыра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107,76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230,42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Кумпеисов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Улан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Асанович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199,25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Абикешев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Марат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Рашитович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Маманов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Кайрат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Кусаинович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Азмухаметов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Толеубекович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187,5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6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МОДУЛЬ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79513" y="2785492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6979" y="4441676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801363"/>
              </p:ext>
            </p:extLst>
          </p:nvPr>
        </p:nvGraphicFramePr>
        <p:xfrm>
          <a:off x="183457" y="1345332"/>
          <a:ext cx="968759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Байдола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Азат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Семейғазыұлы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153,03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176,16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Абадилов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Архат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Мейрамбекович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141,25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Амангелді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Фариза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Гадлетқызы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137,73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174,56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Жумашев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Берик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172,25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Жулдуз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Нурланкызы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168,5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Сарымова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Мейрим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Серикжановна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168,5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Берікболова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Аиза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Берікболқызы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166,88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Қалқатаева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Ақжарқын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Әдлетқызы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137,75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Оралбаев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Аслан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Ержанович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155,75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4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811718" y="35278"/>
            <a:ext cx="9059333" cy="917222"/>
          </a:xfrm>
          <a:prstGeom prst="rect">
            <a:avLst/>
          </a:prstGeom>
        </p:spPr>
        <p:txBody>
          <a:bodyPr vert="horz" lIns="82133" tIns="41067" rIns="82133" bIns="4106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МОДУЛЬ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" y="38106"/>
            <a:ext cx="1460399" cy="989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79513" y="2785492"/>
            <a:ext cx="9102477" cy="338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373669"/>
              </p:ext>
            </p:extLst>
          </p:nvPr>
        </p:nvGraphicFramePr>
        <p:xfrm>
          <a:off x="183457" y="1345332"/>
          <a:ext cx="968759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3888432"/>
                <a:gridCol w="1728192"/>
                <a:gridCol w="1656184"/>
                <a:gridCol w="14066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Джакупова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Гульмира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Сайпашевна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155,5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51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Зиятов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Мадияр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Еркінұлы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156,75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151,75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52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Апсеитова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Жанар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Жанатбеккызы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147,78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53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Мухамеджанова 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Ляззат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Серикболовна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68,2525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141,8225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Муратова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Шнар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Оралтаевна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140,75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Сапарова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Балгын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Кадырбековна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135,75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56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Жумадилова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Перизат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Слямжановна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57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Хажиякпарова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Айгерим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Сериковна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90,52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Мейрашева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Нурай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Семейханкызы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-38,27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80,48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59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Төкенов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Нұрсұлтан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Қайнарбекұлы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72,96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9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352479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E4FFEA1-43A1-40BE-8523-D90AC15F4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TS010352479</Template>
  <TotalTime>0</TotalTime>
  <Words>3609</Words>
  <Application>Microsoft Office PowerPoint</Application>
  <PresentationFormat>Произвольный</PresentationFormat>
  <Paragraphs>2095</Paragraphs>
  <Slides>57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TS010352479</vt:lpstr>
      <vt:lpstr>ИТОГИ РЕЙТИНГА ПРЕПОДАВАТЕЛЕЙ</vt:lpstr>
      <vt:lpstr>РЕЙТИНГ ПРЕПОДАВАТЕЛЕЙ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 лучших по учебному модулю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2013-09-17T02:56:22Z</dcterms:created>
  <dcterms:modified xsi:type="dcterms:W3CDTF">2021-10-05T02:01:42Z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